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1646-EECC-41D3-B2BC-B2B1F035A8BD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FE11-0EA1-4A25-9E43-5D372652196D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1646-EECC-41D3-B2BC-B2B1F035A8BD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FE11-0EA1-4A25-9E43-5D372652196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1646-EECC-41D3-B2BC-B2B1F035A8BD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FE11-0EA1-4A25-9E43-5D372652196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1646-EECC-41D3-B2BC-B2B1F035A8BD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FE11-0EA1-4A25-9E43-5D372652196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1646-EECC-41D3-B2BC-B2B1F035A8BD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FE11-0EA1-4A25-9E43-5D372652196D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1646-EECC-41D3-B2BC-B2B1F035A8BD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FE11-0EA1-4A25-9E43-5D372652196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1646-EECC-41D3-B2BC-B2B1F035A8BD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FE11-0EA1-4A25-9E43-5D372652196D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1646-EECC-41D3-B2BC-B2B1F035A8BD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FE11-0EA1-4A25-9E43-5D372652196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1646-EECC-41D3-B2BC-B2B1F035A8BD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FE11-0EA1-4A25-9E43-5D372652196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1646-EECC-41D3-B2BC-B2B1F035A8BD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FE11-0EA1-4A25-9E43-5D372652196D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1646-EECC-41D3-B2BC-B2B1F035A8BD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FE11-0EA1-4A25-9E43-5D372652196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6BE1646-EECC-41D3-B2BC-B2B1F035A8BD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3E7FE11-0EA1-4A25-9E43-5D372652196D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More on Short Stories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Symbol, Theme, Irony and Literary Paragraphs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426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Theme: the moral or central message in a piece of work</a:t>
            </a:r>
          </a:p>
          <a:p>
            <a:pPr lvl="1"/>
            <a:r>
              <a:rPr lang="en-CA" sz="3000" dirty="0" smtClean="0"/>
              <a:t>Examples: </a:t>
            </a:r>
          </a:p>
          <a:p>
            <a:pPr lvl="2"/>
            <a:r>
              <a:rPr lang="en-CA" sz="2800" dirty="0"/>
              <a:t>C</a:t>
            </a:r>
            <a:r>
              <a:rPr lang="en-CA" sz="2800" dirty="0" smtClean="0"/>
              <a:t>oming of age</a:t>
            </a:r>
          </a:p>
          <a:p>
            <a:pPr lvl="2"/>
            <a:r>
              <a:rPr lang="en-CA" sz="2800" dirty="0" smtClean="0"/>
              <a:t>Loss of Innocence</a:t>
            </a:r>
          </a:p>
          <a:p>
            <a:pPr lvl="2"/>
            <a:r>
              <a:rPr lang="en-CA" sz="2800" dirty="0" smtClean="0"/>
              <a:t>Don’t take your family for granted</a:t>
            </a:r>
          </a:p>
          <a:p>
            <a:pPr lvl="2"/>
            <a:r>
              <a:rPr lang="en-CA" sz="2800" dirty="0" smtClean="0"/>
              <a:t>Evils of racism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827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Symbols and Symbolism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Symbols </a:t>
            </a:r>
            <a:r>
              <a:rPr lang="en-CA" sz="3200" dirty="0" smtClean="0"/>
              <a:t>in literature are a figure of speech where a person, an object, or a situation represent something </a:t>
            </a:r>
            <a:r>
              <a:rPr lang="en-CA" sz="3200" b="1" dirty="0" smtClean="0"/>
              <a:t>IN ADDITION</a:t>
            </a:r>
            <a:r>
              <a:rPr lang="en-CA" sz="3200" dirty="0" smtClean="0"/>
              <a:t> to its literal meaning. </a:t>
            </a:r>
          </a:p>
        </p:txBody>
      </p:sp>
    </p:spTree>
    <p:extLst>
      <p:ext uri="{BB962C8B-B14F-4D97-AF65-F5344CB8AC3E}">
        <p14:creationId xmlns:p14="http://schemas.microsoft.com/office/powerpoint/2010/main" val="118281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Symbols and Symbolism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0" y="609600"/>
            <a:ext cx="3657600" cy="4331567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Animals</a:t>
            </a:r>
          </a:p>
          <a:p>
            <a:pPr lvl="1"/>
            <a:r>
              <a:rPr lang="en-CA" dirty="0" smtClean="0"/>
              <a:t>Dove = peace</a:t>
            </a:r>
          </a:p>
          <a:p>
            <a:pPr lvl="1"/>
            <a:r>
              <a:rPr lang="en-CA" dirty="0" smtClean="0"/>
              <a:t>Snake/Serpent = temptation/evil</a:t>
            </a:r>
          </a:p>
          <a:p>
            <a:pPr lvl="1"/>
            <a:r>
              <a:rPr lang="en-CA" dirty="0" smtClean="0"/>
              <a:t>Lamb = children of God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Flowers</a:t>
            </a:r>
            <a:endParaRPr lang="en-CA" dirty="0"/>
          </a:p>
          <a:p>
            <a:pPr lvl="1"/>
            <a:r>
              <a:rPr lang="en-CA" dirty="0" smtClean="0"/>
              <a:t>Weeds = evil</a:t>
            </a:r>
          </a:p>
          <a:p>
            <a:pPr lvl="1"/>
            <a:r>
              <a:rPr lang="en-CA" dirty="0" smtClean="0"/>
              <a:t>Sunflowers = sturdiness</a:t>
            </a:r>
          </a:p>
          <a:p>
            <a:pPr lvl="1"/>
            <a:r>
              <a:rPr lang="en-CA" dirty="0" smtClean="0"/>
              <a:t>Rose = romance, fragility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3657600" cy="4547591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Colours</a:t>
            </a:r>
          </a:p>
          <a:p>
            <a:pPr lvl="1"/>
            <a:r>
              <a:rPr lang="en-CA" dirty="0"/>
              <a:t>Red = immoral; blood; passion</a:t>
            </a:r>
          </a:p>
          <a:p>
            <a:pPr lvl="1"/>
            <a:r>
              <a:rPr lang="en-CA" dirty="0"/>
              <a:t>Black = evil, negative, death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Weather/Season/Time</a:t>
            </a:r>
          </a:p>
          <a:p>
            <a:pPr lvl="1"/>
            <a:r>
              <a:rPr lang="en-CA" dirty="0" smtClean="0"/>
              <a:t>Rain = sadness, despair</a:t>
            </a:r>
          </a:p>
          <a:p>
            <a:pPr lvl="1"/>
            <a:r>
              <a:rPr lang="en-CA" dirty="0" smtClean="0"/>
              <a:t>Thunder = God’s voice</a:t>
            </a:r>
            <a:endParaRPr lang="en-CA" dirty="0"/>
          </a:p>
          <a:p>
            <a:pPr marL="320040" lvl="1" indent="0">
              <a:buNone/>
            </a:pPr>
            <a:r>
              <a:rPr lang="en-CA" b="1" dirty="0" smtClean="0"/>
              <a:t>There are so many things that can be symbols! </a:t>
            </a:r>
          </a:p>
        </p:txBody>
      </p:sp>
    </p:spTree>
    <p:extLst>
      <p:ext uri="{BB962C8B-B14F-4D97-AF65-F5344CB8AC3E}">
        <p14:creationId xmlns:p14="http://schemas.microsoft.com/office/powerpoint/2010/main" val="154227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Literary Paragraphs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b="1" dirty="0"/>
              <a:t>Literary Paragraphs</a:t>
            </a:r>
            <a:endParaRPr lang="en-CA" sz="2800" dirty="0"/>
          </a:p>
          <a:p>
            <a:pPr lvl="1"/>
            <a:r>
              <a:rPr lang="en-CA" sz="2600" dirty="0" smtClean="0"/>
              <a:t>Describes </a:t>
            </a:r>
            <a:r>
              <a:rPr lang="en-CA" sz="2600" dirty="0"/>
              <a:t>or explores one aspect of a </a:t>
            </a:r>
            <a:r>
              <a:rPr lang="en-CA" sz="2600" dirty="0" smtClean="0"/>
              <a:t>single short </a:t>
            </a:r>
            <a:r>
              <a:rPr lang="en-CA" sz="2600" dirty="0"/>
              <a:t>story or poem. </a:t>
            </a:r>
            <a:endParaRPr lang="en-CA" sz="2600" dirty="0" smtClean="0"/>
          </a:p>
          <a:p>
            <a:pPr lvl="2"/>
            <a:r>
              <a:rPr lang="en-CA" dirty="0" smtClean="0"/>
              <a:t>Usually on Theme, Symbol, or Irony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832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Game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71392"/>
          </a:xfrm>
        </p:spPr>
        <p:txBody>
          <a:bodyPr>
            <a:normAutofit/>
          </a:bodyPr>
          <a:lstStyle/>
          <a:p>
            <a:r>
              <a:rPr lang="en-CA" sz="2800" dirty="0" smtClean="0"/>
              <a:t>In your Teams, you will compete for </a:t>
            </a:r>
          </a:p>
          <a:p>
            <a:pPr lvl="1"/>
            <a:r>
              <a:rPr lang="en-CA" sz="2600" dirty="0" smtClean="0"/>
              <a:t>200XP or 15 HP – your choice.</a:t>
            </a:r>
          </a:p>
          <a:p>
            <a:r>
              <a:rPr lang="en-CA" sz="2600" dirty="0" smtClean="0"/>
              <a:t>There are two tasks. The first must be completed correctly before you can advance to the second. </a:t>
            </a:r>
          </a:p>
        </p:txBody>
      </p:sp>
    </p:spTree>
    <p:extLst>
      <p:ext uri="{BB962C8B-B14F-4D97-AF65-F5344CB8AC3E}">
        <p14:creationId xmlns:p14="http://schemas.microsoft.com/office/powerpoint/2010/main" val="2894916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Rules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71392"/>
          </a:xfrm>
        </p:spPr>
        <p:txBody>
          <a:bodyPr>
            <a:normAutofit fontScale="92500"/>
          </a:bodyPr>
          <a:lstStyle/>
          <a:p>
            <a:pPr marL="834390" lvl="1" indent="-514350">
              <a:buAutoNum type="arabicPeriod"/>
            </a:pPr>
            <a:r>
              <a:rPr lang="en-CA" sz="2600" dirty="0" smtClean="0"/>
              <a:t>You </a:t>
            </a:r>
            <a:r>
              <a:rPr lang="en-CA" sz="2600" dirty="0"/>
              <a:t>must work as a team. All members must have the </a:t>
            </a:r>
            <a:r>
              <a:rPr lang="en-CA" sz="2600" dirty="0" smtClean="0"/>
              <a:t>notes!</a:t>
            </a:r>
          </a:p>
          <a:p>
            <a:pPr marL="834390" lvl="1" indent="-514350">
              <a:buAutoNum type="arabicPeriod"/>
            </a:pPr>
            <a:r>
              <a:rPr lang="en-CA" sz="2600" b="1" dirty="0" smtClean="0"/>
              <a:t>Keep </a:t>
            </a:r>
            <a:r>
              <a:rPr lang="en-CA" sz="2600" b="1" dirty="0"/>
              <a:t>the noise level down and the productivity high – do not leave your seat unless you are required </a:t>
            </a:r>
            <a:r>
              <a:rPr lang="en-CA" sz="2600" b="1" dirty="0" smtClean="0"/>
              <a:t>to.</a:t>
            </a:r>
          </a:p>
          <a:p>
            <a:pPr marL="834390" lvl="1" indent="-514350">
              <a:buAutoNum type="arabicPeriod"/>
            </a:pPr>
            <a:r>
              <a:rPr lang="en-CA" sz="2600" dirty="0" smtClean="0"/>
              <a:t>Focus on your team – do not sabotage or interfere with other teams. Disqualification will result.</a:t>
            </a:r>
          </a:p>
          <a:p>
            <a:pPr marL="834390" lvl="1" indent="-514350">
              <a:buAutoNum type="arabicPeriod"/>
            </a:pPr>
            <a:r>
              <a:rPr lang="en-CA" sz="2600" dirty="0" smtClean="0"/>
              <a:t>When </a:t>
            </a:r>
            <a:r>
              <a:rPr lang="en-CA" sz="2600" dirty="0"/>
              <a:t>you have completed the first task, send ONE person to </a:t>
            </a:r>
            <a:r>
              <a:rPr lang="en-CA" sz="2600" dirty="0" smtClean="0"/>
              <a:t>Ms. </a:t>
            </a:r>
            <a:r>
              <a:rPr lang="en-CA" sz="2600" dirty="0" err="1" smtClean="0"/>
              <a:t>Citton</a:t>
            </a:r>
            <a:r>
              <a:rPr lang="en-CA" sz="2600" dirty="0" smtClean="0"/>
              <a:t> to </a:t>
            </a:r>
            <a:r>
              <a:rPr lang="en-CA" sz="2600" dirty="0"/>
              <a:t>check your answer.</a:t>
            </a:r>
          </a:p>
          <a:p>
            <a:pPr lvl="2"/>
            <a:r>
              <a:rPr lang="en-CA" sz="2400" dirty="0"/>
              <a:t>If you are </a:t>
            </a:r>
            <a:r>
              <a:rPr lang="en-CA" sz="2400" b="1" dirty="0"/>
              <a:t>Correct</a:t>
            </a:r>
            <a:r>
              <a:rPr lang="en-CA" sz="2400" dirty="0"/>
              <a:t>, receive the second challenge.</a:t>
            </a:r>
          </a:p>
          <a:p>
            <a:pPr lvl="2"/>
            <a:r>
              <a:rPr lang="en-CA" sz="2400" dirty="0"/>
              <a:t>If you are </a:t>
            </a:r>
            <a:r>
              <a:rPr lang="en-CA" sz="2400" b="1" dirty="0"/>
              <a:t>Incorrect</a:t>
            </a:r>
            <a:r>
              <a:rPr lang="en-CA" sz="2400" dirty="0"/>
              <a:t>, go back to your team and try again.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683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First Task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27376"/>
          </a:xfrm>
        </p:spPr>
        <p:txBody>
          <a:bodyPr>
            <a:normAutofit lnSpcReduction="10000"/>
          </a:bodyPr>
          <a:lstStyle/>
          <a:p>
            <a:r>
              <a:rPr lang="en-CA" sz="2800" dirty="0" smtClean="0"/>
              <a:t>In the envelope provided, there is a literary paragraph.</a:t>
            </a:r>
          </a:p>
          <a:p>
            <a:pPr lvl="1"/>
            <a:r>
              <a:rPr lang="en-CA" sz="2600" dirty="0"/>
              <a:t>Read it!</a:t>
            </a:r>
          </a:p>
          <a:p>
            <a:pPr lvl="1"/>
            <a:r>
              <a:rPr lang="en-CA" sz="2600" dirty="0"/>
              <a:t>Together create the “formula” for writing a literary paragraph</a:t>
            </a:r>
          </a:p>
          <a:p>
            <a:pPr lvl="2"/>
            <a:r>
              <a:rPr lang="en-CA" sz="2400" dirty="0"/>
              <a:t>*</a:t>
            </a:r>
            <a:r>
              <a:rPr lang="en-CA" sz="2400" dirty="0" smtClean="0"/>
              <a:t>Hints: </a:t>
            </a:r>
          </a:p>
          <a:p>
            <a:pPr marL="1371600" lvl="3" indent="-457200">
              <a:buAutoNum type="arabicPeriod"/>
            </a:pPr>
            <a:r>
              <a:rPr lang="en-CA" sz="2200" dirty="0" smtClean="0"/>
              <a:t>Think </a:t>
            </a:r>
            <a:r>
              <a:rPr lang="en-CA" sz="2200" dirty="0"/>
              <a:t>about the character sketch </a:t>
            </a:r>
            <a:r>
              <a:rPr lang="en-CA" sz="2200" dirty="0" smtClean="0"/>
              <a:t>formula</a:t>
            </a:r>
          </a:p>
          <a:p>
            <a:pPr marL="1371600" lvl="3" indent="-457200">
              <a:buAutoNum type="arabicPeriod"/>
            </a:pPr>
            <a:r>
              <a:rPr lang="en-CA" sz="2200" dirty="0" smtClean="0"/>
              <a:t>There are 4 “sections” in a lit. paragraph</a:t>
            </a:r>
            <a:endParaRPr lang="en-CA" sz="2200" dirty="0"/>
          </a:p>
          <a:p>
            <a:pPr lvl="1"/>
            <a:endParaRPr lang="en-CA" sz="2600" dirty="0" smtClean="0"/>
          </a:p>
          <a:p>
            <a:r>
              <a:rPr lang="en-CA" sz="2800" dirty="0" smtClean="0"/>
              <a:t>Check with Ms. Citton to see if you are right. </a:t>
            </a:r>
          </a:p>
        </p:txBody>
      </p:sp>
    </p:spTree>
    <p:extLst>
      <p:ext uri="{BB962C8B-B14F-4D97-AF65-F5344CB8AC3E}">
        <p14:creationId xmlns:p14="http://schemas.microsoft.com/office/powerpoint/2010/main" val="1175575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1008</TotalTime>
  <Words>355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Impact</vt:lpstr>
      <vt:lpstr>Times New Roman</vt:lpstr>
      <vt:lpstr>NewsPrint</vt:lpstr>
      <vt:lpstr>More on Short Stories</vt:lpstr>
      <vt:lpstr>Theme</vt:lpstr>
      <vt:lpstr>Symbols and Symbolism</vt:lpstr>
      <vt:lpstr>Symbols and Symbolism</vt:lpstr>
      <vt:lpstr>Literary Paragraphs</vt:lpstr>
      <vt:lpstr>The Game</vt:lpstr>
      <vt:lpstr>The Rules</vt:lpstr>
      <vt:lpstr>The First Task</vt:lpstr>
    </vt:vector>
  </TitlesOfParts>
  <Company>Collingwood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Short Stories</dc:title>
  <dc:creator>Lauren Citton</dc:creator>
  <cp:lastModifiedBy>Lauren Citton</cp:lastModifiedBy>
  <cp:revision>14</cp:revision>
  <dcterms:created xsi:type="dcterms:W3CDTF">2013-11-20T02:33:31Z</dcterms:created>
  <dcterms:modified xsi:type="dcterms:W3CDTF">2015-11-30T19:58:43Z</dcterms:modified>
</cp:coreProperties>
</file>