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1" r:id="rId2"/>
    <p:sldId id="257" r:id="rId3"/>
    <p:sldId id="258" r:id="rId4"/>
    <p:sldId id="260" r:id="rId5"/>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04"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774C98D-F6D4-4AAA-99E2-AD450F531E3A}" type="datetimeFigureOut">
              <a:rPr lang="en-US"/>
              <a:pPr>
                <a:defRPr/>
              </a:pPr>
              <a:t>10/31/2011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5FE03C7-E299-4156-B082-96D95680C47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5FE03C7-E299-4156-B082-96D95680C475}"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008FF0B2-0360-4322-9BA6-6D0931462AD0}"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455B81-5C2B-404C-8487-13535F7017E8}" type="slidenum">
              <a:rPr lang="en-GB" smtClean="0"/>
              <a:pPr fontAlgn="base">
                <a:spcBef>
                  <a:spcPct val="0"/>
                </a:spcBef>
                <a:spcAft>
                  <a:spcPct val="0"/>
                </a:spcAft>
                <a:defRPr/>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BBE6089-33F1-4BBF-BE2D-C808E73C3E3E}" type="slidenum">
              <a:rPr lang="en-GB" smtClean="0"/>
              <a:pPr>
                <a:defRPr/>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BB22A00-6D27-4DE6-8ACD-FC86D85DA71F}"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CFD1945-6000-4A91-B6D4-C190ED9106D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BF47EFF-4624-4F7B-A652-5F48A1A47528}"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6393BE1-FB62-493C-AC75-1A9627B8147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E1DFC71-4638-49BF-97B3-B33DF21DC1C3}"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25E0984-74A8-4E14-B675-ECE6B6AB2FF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B5DA9C3-AF72-460B-A9A8-E2F353E308E3}"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16FDF9B-4D6D-4BEA-9149-79CF75D7B99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611F7C-6B66-479A-9BD8-71E556618883}"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EBF522-4074-4AC1-8D64-F35703357E7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61D6C29-83F1-451D-B636-8415792DE600}"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7DFD4C7-029D-498D-8727-4A9B9F00D2F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5CD69E3-1CDA-47E0-8EF6-C18A6B8A802A}" type="datetimeFigureOut">
              <a:rPr lang="en-US"/>
              <a:pPr>
                <a:defRPr/>
              </a:pPr>
              <a:t>10/31/2011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13728CD-3C08-40CA-A201-ADBEAE8B179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E35D36-2AC8-4478-804B-3944B43C4841}" type="datetimeFigureOut">
              <a:rPr lang="en-US"/>
              <a:pPr>
                <a:defRPr/>
              </a:pPr>
              <a:t>10/31/2011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98BA181-C2AF-4941-8525-CA3FFFB1FD9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4FD8E3-39F1-4E8D-ACBA-C03894C2671B}" type="datetimeFigureOut">
              <a:rPr lang="en-US"/>
              <a:pPr>
                <a:defRPr/>
              </a:pPr>
              <a:t>10/31/2011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E231874-F1C5-497E-95B2-DD13DBA2866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FD1319-BC17-42F2-9F38-05FC59DAC281}"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F3D2451-D34C-419C-975A-719021C67BB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84595A-5B13-4636-A027-3C895C837D61}"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64B2E97-90EE-49E4-9AA3-20701C5DC69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4A99084-8C66-4EA4-AC8A-D14632130C9A}" type="datetimeFigureOut">
              <a:rPr lang="en-US"/>
              <a:pPr>
                <a:defRPr/>
              </a:pPr>
              <a:t>10/31/2011</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AD63DC6-3FA4-4200-970D-00FA04262DA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Elizabethan England</a:t>
            </a:r>
            <a:endParaRPr lang="en-GB" b="1"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357188" y="214313"/>
            <a:ext cx="2255837" cy="785812"/>
          </a:xfrm>
        </p:spPr>
        <p:txBody>
          <a:bodyPr/>
          <a:lstStyle/>
          <a:p>
            <a:pPr eaLnBrk="1" hangingPunct="1"/>
            <a:r>
              <a:rPr lang="en-GB" smtClean="0"/>
              <a:t>Stratford Upon Avon in 1600</a:t>
            </a:r>
          </a:p>
        </p:txBody>
      </p:sp>
      <p:sp>
        <p:nvSpPr>
          <p:cNvPr id="2051" name="Content Placeholder 2"/>
          <p:cNvSpPr>
            <a:spLocks noGrp="1"/>
          </p:cNvSpPr>
          <p:nvPr>
            <p:ph idx="1"/>
          </p:nvPr>
        </p:nvSpPr>
        <p:spPr>
          <a:xfrm>
            <a:off x="3143250" y="214313"/>
            <a:ext cx="3476625" cy="6875462"/>
          </a:xfrm>
        </p:spPr>
        <p:txBody>
          <a:bodyPr/>
          <a:lstStyle/>
          <a:p>
            <a:pPr eaLnBrk="1" hangingPunct="1">
              <a:buFont typeface="Arial" charset="0"/>
              <a:buNone/>
            </a:pPr>
            <a:r>
              <a:rPr lang="en-GB" smtClean="0"/>
              <a:t>Other Stratford Facts</a:t>
            </a:r>
          </a:p>
          <a:p>
            <a:pPr eaLnBrk="1" hangingPunct="1"/>
            <a:r>
              <a:rPr lang="en-GB" sz="1600" smtClean="0"/>
              <a:t>The shape of Elizabethan towns, including Stratford, was based on a grid pattern of streets.  The streets branched out off a main street which was usually the main road through the town. </a:t>
            </a:r>
          </a:p>
          <a:p>
            <a:pPr eaLnBrk="1" hangingPunct="1"/>
            <a:r>
              <a:rPr lang="en-GB" sz="1600" smtClean="0"/>
              <a:t>Stratford is built on the banks of the River Avon, which is why it is called Stratford Upon Avon. The town grew in size and prosperity after a bridge was built across the river.</a:t>
            </a:r>
          </a:p>
          <a:p>
            <a:pPr eaLnBrk="1" hangingPunct="1"/>
            <a:r>
              <a:rPr lang="en-GB" sz="1600" smtClean="0"/>
              <a:t>Some of the streets in Stratford were names after the markets that were held there of the types of shops and businesses. For example, Sheep Street, Rother Street (Rother is the old English word for cattle),  Corn Street or Swine Street (Pig Street!!). Some of these street names still exist in modern day Stratford.</a:t>
            </a:r>
          </a:p>
          <a:p>
            <a:pPr eaLnBrk="1" hangingPunct="1"/>
            <a:r>
              <a:rPr lang="en-GB" sz="1600" smtClean="0"/>
              <a:t>In Shakespeare’s time Stratford Upon Avon was famous for ‘malting’. Malting is the grinding and roasting of barley grain used to brew beer. </a:t>
            </a:r>
          </a:p>
        </p:txBody>
      </p:sp>
      <p:sp>
        <p:nvSpPr>
          <p:cNvPr id="2052" name="Text Placeholder 3"/>
          <p:cNvSpPr>
            <a:spLocks noGrp="1"/>
          </p:cNvSpPr>
          <p:nvPr>
            <p:ph type="body" sz="half" idx="2"/>
          </p:nvPr>
        </p:nvSpPr>
        <p:spPr>
          <a:xfrm>
            <a:off x="342900" y="3675063"/>
            <a:ext cx="2728913" cy="5326062"/>
          </a:xfrm>
        </p:spPr>
        <p:txBody>
          <a:bodyPr/>
          <a:lstStyle/>
          <a:p>
            <a:pPr eaLnBrk="1" hangingPunct="1">
              <a:buFont typeface="Arial" charset="0"/>
              <a:buChar char="•"/>
            </a:pPr>
            <a:r>
              <a:rPr lang="en-GB" sz="1600" dirty="0" smtClean="0"/>
              <a:t>Stratford Upon Avon was classed as an important market town, and Shakespeare’s time it would have had a population of about 2500 people which was quite big in those days.</a:t>
            </a:r>
          </a:p>
          <a:p>
            <a:pPr eaLnBrk="1" hangingPunct="1">
              <a:buFont typeface="Arial" charset="0"/>
              <a:buChar char="•"/>
            </a:pPr>
            <a:r>
              <a:rPr lang="en-GB" sz="1600" dirty="0" smtClean="0"/>
              <a:t>Market day in Stratford was  a Thursday, and the town would have been very busy with buyers and sellers. Most people walked everywhere and did not even own a horse and cart so they had to do all their shopping in towns very close to home.  </a:t>
            </a:r>
          </a:p>
          <a:p>
            <a:pPr eaLnBrk="1" hangingPunct="1">
              <a:buFont typeface="Arial" charset="0"/>
              <a:buChar char="•"/>
            </a:pPr>
            <a:r>
              <a:rPr lang="en-GB" sz="1600" dirty="0" smtClean="0"/>
              <a:t>Market stalls and shops would have included shoemakers, wheelwrights, blacksmiths, bakers and fruit and vegetable sellers </a:t>
            </a:r>
          </a:p>
        </p:txBody>
      </p:sp>
      <p:pic>
        <p:nvPicPr>
          <p:cNvPr id="2053" name="Picture 11" descr="C:\Program Files\Microsoft Office\MEDIA\CAGCAT10\j0149627.wmf"/>
          <p:cNvPicPr>
            <a:picLocks noChangeAspect="1" noChangeArrowheads="1"/>
          </p:cNvPicPr>
          <p:nvPr/>
        </p:nvPicPr>
        <p:blipFill>
          <a:blip r:embed="rId3" cstate="print"/>
          <a:srcRect/>
          <a:stretch>
            <a:fillRect/>
          </a:stretch>
        </p:blipFill>
        <p:spPr bwMode="auto">
          <a:xfrm>
            <a:off x="4857750" y="7929563"/>
            <a:ext cx="1714500" cy="1217612"/>
          </a:xfrm>
          <a:prstGeom prst="rect">
            <a:avLst/>
          </a:prstGeom>
          <a:noFill/>
          <a:ln w="9525">
            <a:noFill/>
            <a:miter lim="800000"/>
            <a:headEnd/>
            <a:tailEnd/>
          </a:ln>
        </p:spPr>
      </p:pic>
      <p:pic>
        <p:nvPicPr>
          <p:cNvPr id="2054" name="Picture 8" descr="http://www.shakespeare.org.uk/gallery2/d/1451-2/planofstratford.jpg"/>
          <p:cNvPicPr>
            <a:picLocks noChangeAspect="1" noChangeArrowheads="1"/>
          </p:cNvPicPr>
          <p:nvPr/>
        </p:nvPicPr>
        <p:blipFill>
          <a:blip r:embed="rId4" cstate="print"/>
          <a:srcRect/>
          <a:stretch>
            <a:fillRect/>
          </a:stretch>
        </p:blipFill>
        <p:spPr bwMode="auto">
          <a:xfrm>
            <a:off x="428625" y="1143000"/>
            <a:ext cx="2647950" cy="25717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111125"/>
            <a:ext cx="6858000" cy="1960563"/>
          </a:xfrm>
        </p:spPr>
        <p:txBody>
          <a:bodyPr/>
          <a:lstStyle/>
          <a:p>
            <a:pPr eaLnBrk="1" hangingPunct="1"/>
            <a:r>
              <a:rPr lang="en-GB" sz="5400" b="1" smtClean="0">
                <a:latin typeface="Felix Titling" pitchFamily="82" charset="0"/>
              </a:rPr>
              <a:t>The Stratford Sentinel </a:t>
            </a:r>
          </a:p>
        </p:txBody>
      </p:sp>
      <p:grpSp>
        <p:nvGrpSpPr>
          <p:cNvPr id="3075" name="Group 15"/>
          <p:cNvGrpSpPr>
            <a:grpSpLocks/>
          </p:cNvGrpSpPr>
          <p:nvPr/>
        </p:nvGrpSpPr>
        <p:grpSpPr bwMode="auto">
          <a:xfrm>
            <a:off x="142875" y="1857375"/>
            <a:ext cx="3143250" cy="7143750"/>
            <a:chOff x="142852" y="1714480"/>
            <a:chExt cx="3143270" cy="7143800"/>
          </a:xfrm>
        </p:grpSpPr>
        <p:sp>
          <p:nvSpPr>
            <p:cNvPr id="12" name="Rectangle 11"/>
            <p:cNvSpPr/>
            <p:nvPr/>
          </p:nvSpPr>
          <p:spPr>
            <a:xfrm>
              <a:off x="142852" y="1785919"/>
              <a:ext cx="3143270" cy="70723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081" name="TextBox 4"/>
            <p:cNvSpPr txBox="1">
              <a:spLocks noChangeArrowheads="1"/>
            </p:cNvSpPr>
            <p:nvPr/>
          </p:nvSpPr>
          <p:spPr bwMode="auto">
            <a:xfrm>
              <a:off x="214290" y="1714480"/>
              <a:ext cx="3071832" cy="5878573"/>
            </a:xfrm>
            <a:prstGeom prst="rect">
              <a:avLst/>
            </a:prstGeom>
            <a:noFill/>
            <a:ln w="9525">
              <a:noFill/>
              <a:miter lim="800000"/>
              <a:headEnd/>
              <a:tailEnd/>
            </a:ln>
          </p:spPr>
          <p:txBody>
            <a:bodyPr>
              <a:spAutoFit/>
            </a:bodyPr>
            <a:lstStyle/>
            <a:p>
              <a:r>
                <a:rPr lang="en-GB" sz="2800" b="1">
                  <a:latin typeface="Angsana New" pitchFamily="18" charset="-34"/>
                  <a:cs typeface="Angsana New" pitchFamily="18" charset="-34"/>
                </a:rPr>
                <a:t>Town Devastated by Fire for Second Time</a:t>
              </a:r>
            </a:p>
            <a:p>
              <a:r>
                <a:rPr lang="en-GB" sz="2000">
                  <a:latin typeface="Angsana New" pitchFamily="18" charset="-34"/>
                  <a:cs typeface="Angsana New" pitchFamily="18" charset="-34"/>
                </a:rPr>
                <a:t>A second disastrous fire has swept through the centre of Stratford destroying more houses and businesses. Adding to the damage caused by last year’s fire, it is estimated that as many as 120 houses have been destroyed. </a:t>
              </a:r>
            </a:p>
            <a:p>
              <a:r>
                <a:rPr lang="en-GB" sz="2000">
                  <a:latin typeface="Angsana New" pitchFamily="18" charset="-34"/>
                  <a:cs typeface="Angsana New" pitchFamily="18" charset="-34"/>
                </a:rPr>
                <a:t>The fire has been blamed on shoddy and ramshackle houses built by the migrant poor who have been flooding into Stratford over the past few years. </a:t>
              </a:r>
            </a:p>
            <a:p>
              <a:r>
                <a:rPr lang="en-GB" sz="2000">
                  <a:latin typeface="Angsana New" pitchFamily="18" charset="-34"/>
                  <a:cs typeface="Angsana New" pitchFamily="18" charset="-34"/>
                </a:rPr>
                <a:t>A corporation spokesperson said: “Buildings made of timber and thatch  pose a constant risk from fire, and we would ask the good people of Stratford to be vigilant in extinguishing their cooking fires to prevent further tragedy.”</a:t>
              </a:r>
              <a:endParaRPr lang="en-GB" sz="2000">
                <a:latin typeface="Vivaldi" pitchFamily="66" charset="0"/>
              </a:endParaRPr>
            </a:p>
          </p:txBody>
        </p:sp>
      </p:grpSp>
      <p:sp>
        <p:nvSpPr>
          <p:cNvPr id="3076" name="TextBox 10"/>
          <p:cNvSpPr txBox="1">
            <a:spLocks noChangeArrowheads="1"/>
          </p:cNvSpPr>
          <p:nvPr/>
        </p:nvSpPr>
        <p:spPr bwMode="auto">
          <a:xfrm>
            <a:off x="5429250" y="0"/>
            <a:ext cx="1571625" cy="400050"/>
          </a:xfrm>
          <a:prstGeom prst="rect">
            <a:avLst/>
          </a:prstGeom>
          <a:noFill/>
          <a:ln w="9525">
            <a:noFill/>
            <a:miter lim="800000"/>
            <a:headEnd/>
            <a:tailEnd/>
          </a:ln>
        </p:spPr>
        <p:txBody>
          <a:bodyPr>
            <a:spAutoFit/>
          </a:bodyPr>
          <a:lstStyle/>
          <a:p>
            <a:pPr algn="ctr"/>
            <a:r>
              <a:rPr lang="en-GB" sz="2000">
                <a:latin typeface="Angsana New" pitchFamily="18" charset="-34"/>
                <a:cs typeface="Angsana New" pitchFamily="18" charset="-34"/>
              </a:rPr>
              <a:t>October 1595</a:t>
            </a:r>
          </a:p>
        </p:txBody>
      </p:sp>
      <p:sp>
        <p:nvSpPr>
          <p:cNvPr id="3077" name="TextBox 4"/>
          <p:cNvSpPr txBox="1">
            <a:spLocks noChangeArrowheads="1"/>
          </p:cNvSpPr>
          <p:nvPr/>
        </p:nvSpPr>
        <p:spPr bwMode="auto">
          <a:xfrm>
            <a:off x="3357563" y="1797050"/>
            <a:ext cx="3500437" cy="3846513"/>
          </a:xfrm>
          <a:prstGeom prst="rect">
            <a:avLst/>
          </a:prstGeom>
          <a:noFill/>
          <a:ln w="9525">
            <a:noFill/>
            <a:miter lim="800000"/>
            <a:headEnd/>
            <a:tailEnd/>
          </a:ln>
        </p:spPr>
        <p:txBody>
          <a:bodyPr>
            <a:spAutoFit/>
          </a:bodyPr>
          <a:lstStyle/>
          <a:p>
            <a:pPr algn="ctr"/>
            <a:r>
              <a:rPr lang="en-GB" sz="3200" b="1">
                <a:latin typeface="Angsana New" pitchFamily="18" charset="-34"/>
                <a:cs typeface="Angsana New" pitchFamily="18" charset="-34"/>
              </a:rPr>
              <a:t>Man fined for causing public offence.</a:t>
            </a:r>
          </a:p>
          <a:p>
            <a:r>
              <a:rPr lang="en-GB">
                <a:latin typeface="Angsana New" pitchFamily="18" charset="-34"/>
                <a:cs typeface="Angsana New" pitchFamily="18" charset="-34"/>
              </a:rPr>
              <a:t>People thinking they can dodge the law and dump their toilet waste in unofficial “muckheaps”, be warned. A  well to do local business man has been fined by the town magistrate for  making a muckheap near his house  instead of using the public muckheap on the outskirts of the town. </a:t>
            </a:r>
          </a:p>
          <a:p>
            <a:r>
              <a:rPr lang="en-GB">
                <a:latin typeface="Angsana New" pitchFamily="18" charset="-34"/>
                <a:cs typeface="Angsana New" pitchFamily="18" charset="-34"/>
              </a:rPr>
              <a:t>A spokesperson for the town council said: “The public muckheap has been set up in a place least likely to cause offence from its odours and vapours. We will not tolerate unofficial muckheaps.”</a:t>
            </a:r>
          </a:p>
        </p:txBody>
      </p:sp>
      <p:sp>
        <p:nvSpPr>
          <p:cNvPr id="3078" name="TextBox 4"/>
          <p:cNvSpPr txBox="1">
            <a:spLocks noChangeArrowheads="1"/>
          </p:cNvSpPr>
          <p:nvPr/>
        </p:nvSpPr>
        <p:spPr bwMode="auto">
          <a:xfrm>
            <a:off x="3357563" y="5708650"/>
            <a:ext cx="3500437" cy="3292475"/>
          </a:xfrm>
          <a:prstGeom prst="rect">
            <a:avLst/>
          </a:prstGeom>
          <a:noFill/>
          <a:ln w="9525">
            <a:noFill/>
            <a:miter lim="800000"/>
            <a:headEnd/>
            <a:tailEnd/>
          </a:ln>
        </p:spPr>
        <p:txBody>
          <a:bodyPr>
            <a:spAutoFit/>
          </a:bodyPr>
          <a:lstStyle/>
          <a:p>
            <a:r>
              <a:rPr lang="en-GB" sz="3200" b="1" dirty="0">
                <a:latin typeface="Angsana New" pitchFamily="18" charset="-34"/>
                <a:cs typeface="Angsana New" pitchFamily="18" charset="-34"/>
              </a:rPr>
              <a:t>Stratford Corporation Powers</a:t>
            </a:r>
          </a:p>
          <a:p>
            <a:r>
              <a:rPr lang="en-GB" dirty="0">
                <a:latin typeface="Angsana New" pitchFamily="18" charset="-34"/>
                <a:cs typeface="Angsana New" pitchFamily="18" charset="-34"/>
              </a:rPr>
              <a:t>Clarification of Stratford Corporation’s powers were outlined earlier this week. The corporation controls the markets within the town and has made bye-laws to prevent “nuisances” in the town and impose fines on those citizens who break the bye-laws or cause a nuisance.  Any offences like failing to attend church, drunkenness  or sorcery will be dealt with by the Church Court headed by the bishop.</a:t>
            </a:r>
          </a:p>
        </p:txBody>
      </p:sp>
      <p:pic>
        <p:nvPicPr>
          <p:cNvPr id="3079" name="Picture 10" descr="From The Woefull and Lamentable Wast and Spoile Done by a Suddaine Fire in St Edmonds-bury..., 1608"/>
          <p:cNvPicPr>
            <a:picLocks noChangeAspect="1" noChangeArrowheads="1"/>
          </p:cNvPicPr>
          <p:nvPr/>
        </p:nvPicPr>
        <p:blipFill>
          <a:blip r:embed="rId3" cstate="print"/>
          <a:srcRect/>
          <a:stretch>
            <a:fillRect/>
          </a:stretch>
        </p:blipFill>
        <p:spPr bwMode="auto">
          <a:xfrm>
            <a:off x="642938" y="7713663"/>
            <a:ext cx="2000250" cy="11271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142875" y="142875"/>
            <a:ext cx="6572250" cy="1570038"/>
          </a:xfrm>
          <a:prstGeom prst="rect">
            <a:avLst/>
          </a:prstGeom>
          <a:noFill/>
          <a:ln w="9525">
            <a:noFill/>
            <a:miter lim="800000"/>
            <a:headEnd/>
            <a:tailEnd/>
          </a:ln>
        </p:spPr>
        <p:txBody>
          <a:bodyPr>
            <a:spAutoFit/>
          </a:bodyPr>
          <a:lstStyle/>
          <a:p>
            <a:pPr algn="ctr"/>
            <a:r>
              <a:rPr lang="en-GB" sz="4800" b="1">
                <a:latin typeface="Blackadder ITC" pitchFamily="82" charset="0"/>
              </a:rPr>
              <a:t>The Bard Tavern</a:t>
            </a:r>
          </a:p>
          <a:p>
            <a:pPr algn="ctr"/>
            <a:r>
              <a:rPr lang="en-GB" sz="4800" b="1">
                <a:latin typeface="Blackadder ITC" pitchFamily="82" charset="0"/>
              </a:rPr>
              <a:t>Menu</a:t>
            </a:r>
          </a:p>
        </p:txBody>
      </p:sp>
      <p:sp>
        <p:nvSpPr>
          <p:cNvPr id="4099" name="TextBox 2"/>
          <p:cNvSpPr txBox="1">
            <a:spLocks noChangeArrowheads="1"/>
          </p:cNvSpPr>
          <p:nvPr/>
        </p:nvSpPr>
        <p:spPr bwMode="auto">
          <a:xfrm>
            <a:off x="357188" y="1655763"/>
            <a:ext cx="6215062" cy="7478970"/>
          </a:xfrm>
          <a:prstGeom prst="rect">
            <a:avLst/>
          </a:prstGeom>
          <a:noFill/>
          <a:ln w="9525">
            <a:noFill/>
            <a:miter lim="800000"/>
            <a:headEnd/>
            <a:tailEnd/>
          </a:ln>
        </p:spPr>
        <p:txBody>
          <a:bodyPr>
            <a:spAutoFit/>
          </a:bodyPr>
          <a:lstStyle/>
          <a:p>
            <a:r>
              <a:rPr lang="en-GB" sz="2400" b="1" u="sng" dirty="0">
                <a:latin typeface="Bookman Old Style" pitchFamily="18" charset="0"/>
              </a:rPr>
              <a:t>Breakfast</a:t>
            </a:r>
          </a:p>
          <a:p>
            <a:r>
              <a:rPr lang="en-GB" sz="2000" b="1" dirty="0" err="1">
                <a:latin typeface="Bookman Old Style" pitchFamily="18" charset="0"/>
              </a:rPr>
              <a:t>Manchet</a:t>
            </a:r>
            <a:r>
              <a:rPr lang="en-GB" sz="2000" b="1" dirty="0">
                <a:latin typeface="Bookman Old Style" pitchFamily="18" charset="0"/>
              </a:rPr>
              <a:t>:</a:t>
            </a:r>
            <a:r>
              <a:rPr lang="en-GB" sz="2000" dirty="0">
                <a:latin typeface="Bookman Old Style" pitchFamily="18" charset="0"/>
              </a:rPr>
              <a:t>		finest quality white bread</a:t>
            </a:r>
          </a:p>
          <a:p>
            <a:r>
              <a:rPr lang="en-GB" sz="2000" b="1" dirty="0">
                <a:latin typeface="Bookman Old Style" pitchFamily="18" charset="0"/>
              </a:rPr>
              <a:t>Cheat :		</a:t>
            </a:r>
            <a:r>
              <a:rPr lang="en-GB" sz="2000" dirty="0">
                <a:latin typeface="Bookman Old Style" pitchFamily="18" charset="0"/>
              </a:rPr>
              <a:t>ordinary white bread</a:t>
            </a:r>
          </a:p>
          <a:p>
            <a:r>
              <a:rPr lang="en-GB" sz="2000" b="1" dirty="0">
                <a:latin typeface="Bookman Old Style" pitchFamily="18" charset="0"/>
              </a:rPr>
              <a:t>Simple:</a:t>
            </a:r>
            <a:r>
              <a:rPr lang="en-GB" sz="2000" dirty="0">
                <a:latin typeface="Bookman Old Style" pitchFamily="18" charset="0"/>
              </a:rPr>
              <a:t>		brown bread</a:t>
            </a:r>
          </a:p>
          <a:p>
            <a:r>
              <a:rPr lang="en-GB" sz="2000" b="1" dirty="0">
                <a:latin typeface="Bookman Old Style" pitchFamily="18" charset="0"/>
              </a:rPr>
              <a:t>Frumenty:</a:t>
            </a:r>
            <a:r>
              <a:rPr lang="en-GB" sz="2000" dirty="0">
                <a:latin typeface="Bookman Old Style" pitchFamily="18" charset="0"/>
              </a:rPr>
              <a:t>	</a:t>
            </a:r>
            <a:r>
              <a:rPr lang="en-GB" sz="2000">
                <a:latin typeface="Bookman Old Style" pitchFamily="18" charset="0"/>
              </a:rPr>
              <a:t>	</a:t>
            </a:r>
            <a:r>
              <a:rPr lang="en-GB" sz="2000" smtClean="0">
                <a:latin typeface="Bookman Old Style" pitchFamily="18" charset="0"/>
              </a:rPr>
              <a:t>wheat </a:t>
            </a:r>
            <a:r>
              <a:rPr lang="en-GB" sz="2000" dirty="0">
                <a:latin typeface="Bookman Old Style" pitchFamily="18" charset="0"/>
              </a:rPr>
              <a:t>porridge</a:t>
            </a:r>
          </a:p>
          <a:p>
            <a:r>
              <a:rPr lang="en-GB" sz="2000" b="1" dirty="0">
                <a:latin typeface="Bookman Old Style" pitchFamily="18" charset="0"/>
              </a:rPr>
              <a:t>Flummery:</a:t>
            </a:r>
            <a:r>
              <a:rPr lang="en-GB" sz="2000" dirty="0">
                <a:latin typeface="Bookman Old Style" pitchFamily="18" charset="0"/>
              </a:rPr>
              <a:t>		boiled oatmeal</a:t>
            </a:r>
          </a:p>
          <a:p>
            <a:endParaRPr lang="en-GB" sz="2800" dirty="0">
              <a:latin typeface="Blackadder ITC" pitchFamily="82" charset="0"/>
            </a:endParaRPr>
          </a:p>
          <a:p>
            <a:r>
              <a:rPr lang="en-GB" sz="2400" b="1" u="sng" dirty="0">
                <a:latin typeface="Bookman Old Style" pitchFamily="18" charset="0"/>
              </a:rPr>
              <a:t>Meat</a:t>
            </a:r>
          </a:p>
          <a:p>
            <a:r>
              <a:rPr lang="en-GB" sz="2000" b="1" dirty="0">
                <a:latin typeface="Bookman Old Style" pitchFamily="18" charset="0"/>
              </a:rPr>
              <a:t>Game:			</a:t>
            </a:r>
            <a:r>
              <a:rPr lang="en-GB" sz="2000" dirty="0">
                <a:latin typeface="Bookman Old Style" pitchFamily="18" charset="0"/>
              </a:rPr>
              <a:t>Rabbit, Hare, Venison</a:t>
            </a:r>
          </a:p>
          <a:p>
            <a:r>
              <a:rPr lang="en-GB" sz="2000" b="1" dirty="0">
                <a:latin typeface="Bookman Old Style" pitchFamily="18" charset="0"/>
              </a:rPr>
              <a:t>Fowl:			</a:t>
            </a:r>
            <a:r>
              <a:rPr lang="en-GB" sz="2000" dirty="0">
                <a:latin typeface="Bookman Old Style" pitchFamily="18" charset="0"/>
              </a:rPr>
              <a:t>Lark, Curlew, Chicken</a:t>
            </a:r>
          </a:p>
          <a:p>
            <a:r>
              <a:rPr lang="en-GB" sz="2000" b="1" dirty="0">
                <a:latin typeface="Bookman Old Style" pitchFamily="18" charset="0"/>
              </a:rPr>
              <a:t>Meat:			</a:t>
            </a:r>
            <a:r>
              <a:rPr lang="en-GB" sz="2000" dirty="0">
                <a:latin typeface="Bookman Old Style" pitchFamily="18" charset="0"/>
              </a:rPr>
              <a:t>Mutton, beef, lamb.</a:t>
            </a:r>
          </a:p>
          <a:p>
            <a:endParaRPr lang="en-GB" sz="2800" b="1" dirty="0">
              <a:latin typeface="Blackadder ITC" pitchFamily="82" charset="0"/>
            </a:endParaRPr>
          </a:p>
          <a:p>
            <a:r>
              <a:rPr lang="en-GB" sz="2400" b="1" u="sng" dirty="0">
                <a:latin typeface="Bookman Old Style" pitchFamily="18" charset="0"/>
              </a:rPr>
              <a:t>Pudding</a:t>
            </a:r>
          </a:p>
          <a:p>
            <a:r>
              <a:rPr lang="en-GB" sz="2000" b="1" dirty="0">
                <a:latin typeface="Bookman Old Style" pitchFamily="18" charset="0"/>
              </a:rPr>
              <a:t>Quaking Pudding:	</a:t>
            </a:r>
            <a:r>
              <a:rPr lang="en-GB" sz="2000" dirty="0">
                <a:latin typeface="Bookman Old Style" pitchFamily="18" charset="0"/>
              </a:rPr>
              <a:t>Custard and breadcrumbs</a:t>
            </a:r>
            <a:endParaRPr lang="en-GB" sz="2000" b="1" dirty="0">
              <a:latin typeface="Bookman Old Style" pitchFamily="18" charset="0"/>
            </a:endParaRPr>
          </a:p>
          <a:p>
            <a:r>
              <a:rPr lang="en-GB" sz="2000" b="1" dirty="0">
                <a:latin typeface="Bookman Old Style" pitchFamily="18" charset="0"/>
              </a:rPr>
              <a:t>Sack </a:t>
            </a:r>
            <a:r>
              <a:rPr lang="en-GB" sz="2000" b="1" dirty="0" err="1" smtClean="0">
                <a:latin typeface="Bookman Old Style" pitchFamily="18" charset="0"/>
              </a:rPr>
              <a:t>Posset</a:t>
            </a:r>
            <a:r>
              <a:rPr lang="en-GB" sz="2000" b="1" dirty="0" smtClean="0">
                <a:latin typeface="Bookman Old Style" pitchFamily="18" charset="0"/>
              </a:rPr>
              <a:t>:		</a:t>
            </a:r>
            <a:r>
              <a:rPr lang="en-GB" sz="2000" dirty="0" smtClean="0">
                <a:latin typeface="Bookman Old Style" pitchFamily="18" charset="0"/>
              </a:rPr>
              <a:t>Cream dessert with 				Madeira wine</a:t>
            </a:r>
            <a:endParaRPr lang="en-GB" sz="2000" b="1" dirty="0">
              <a:latin typeface="Bookman Old Style" pitchFamily="18" charset="0"/>
            </a:endParaRPr>
          </a:p>
          <a:p>
            <a:endParaRPr lang="en-GB" sz="2800" b="1" dirty="0">
              <a:latin typeface="Blackadder ITC" pitchFamily="82" charset="0"/>
            </a:endParaRPr>
          </a:p>
          <a:p>
            <a:r>
              <a:rPr lang="en-GB" sz="2400" b="1" u="sng" dirty="0">
                <a:latin typeface="Bookman Old Style" pitchFamily="18" charset="0"/>
              </a:rPr>
              <a:t>Drinks</a:t>
            </a:r>
          </a:p>
          <a:p>
            <a:r>
              <a:rPr lang="en-GB" sz="2000" b="1" dirty="0">
                <a:latin typeface="Bookman Old Style" pitchFamily="18" charset="0"/>
              </a:rPr>
              <a:t>Beer:			</a:t>
            </a:r>
            <a:r>
              <a:rPr lang="en-GB" sz="2000" dirty="0">
                <a:latin typeface="Bookman Old Style" pitchFamily="18" charset="0"/>
              </a:rPr>
              <a:t>Made with malted hops</a:t>
            </a:r>
            <a:endParaRPr lang="en-GB" sz="2000" b="1" dirty="0">
              <a:latin typeface="Bookman Old Style" pitchFamily="18" charset="0"/>
            </a:endParaRPr>
          </a:p>
          <a:p>
            <a:r>
              <a:rPr lang="en-GB" sz="2000" b="1" dirty="0">
                <a:latin typeface="Bookman Old Style" pitchFamily="18" charset="0"/>
              </a:rPr>
              <a:t>Apple Cider:		</a:t>
            </a:r>
            <a:r>
              <a:rPr lang="en-GB" sz="2000" dirty="0">
                <a:latin typeface="Bookman Old Style" pitchFamily="18" charset="0"/>
              </a:rPr>
              <a:t>Made with local apples</a:t>
            </a:r>
            <a:endParaRPr lang="en-GB" sz="2000" b="1" dirty="0">
              <a:latin typeface="Bookman Old Style" pitchFamily="18" charset="0"/>
            </a:endParaRPr>
          </a:p>
          <a:p>
            <a:r>
              <a:rPr lang="en-GB" sz="2000" b="1" dirty="0">
                <a:latin typeface="Bookman Old Style" pitchFamily="18" charset="0"/>
              </a:rPr>
              <a:t>Sack:			</a:t>
            </a:r>
            <a:r>
              <a:rPr lang="en-GB" sz="2000" dirty="0">
                <a:latin typeface="Bookman Old Style" pitchFamily="18" charset="0"/>
              </a:rPr>
              <a:t>Dry Spanish wine</a:t>
            </a:r>
          </a:p>
          <a:p>
            <a:r>
              <a:rPr lang="en-GB" sz="2000" b="1" dirty="0">
                <a:latin typeface="Bookman Old Style" pitchFamily="18" charset="0"/>
              </a:rPr>
              <a:t>Cordial Waters:	</a:t>
            </a:r>
            <a:r>
              <a:rPr lang="en-GB" sz="2000" dirty="0">
                <a:latin typeface="Bookman Old Style" pitchFamily="18" charset="0"/>
              </a:rPr>
              <a:t>Weak spirits</a:t>
            </a:r>
          </a:p>
        </p:txBody>
      </p:sp>
      <p:pic>
        <p:nvPicPr>
          <p:cNvPr id="4100" name="Picture 1" descr="C:\Program Files\Microsoft Office\MEDIA\CAGCAT10\j0298897.wmf"/>
          <p:cNvPicPr>
            <a:picLocks noChangeAspect="1" noChangeArrowheads="1"/>
          </p:cNvPicPr>
          <p:nvPr/>
        </p:nvPicPr>
        <p:blipFill>
          <a:blip r:embed="rId3" cstate="print"/>
          <a:srcRect/>
          <a:stretch>
            <a:fillRect/>
          </a:stretch>
        </p:blipFill>
        <p:spPr bwMode="auto">
          <a:xfrm>
            <a:off x="285750" y="285750"/>
            <a:ext cx="1000125" cy="873125"/>
          </a:xfrm>
          <a:prstGeom prst="rect">
            <a:avLst/>
          </a:prstGeom>
          <a:noFill/>
          <a:ln w="9525">
            <a:noFill/>
            <a:miter lim="800000"/>
            <a:headEnd/>
            <a:tailEnd/>
          </a:ln>
        </p:spPr>
      </p:pic>
      <p:pic>
        <p:nvPicPr>
          <p:cNvPr id="4101" name="Picture 1" descr="C:\Program Files\Microsoft Office\MEDIA\CAGCAT10\j0298897.wmf"/>
          <p:cNvPicPr>
            <a:picLocks noChangeAspect="1" noChangeArrowheads="1"/>
          </p:cNvPicPr>
          <p:nvPr/>
        </p:nvPicPr>
        <p:blipFill>
          <a:blip r:embed="rId3" cstate="print"/>
          <a:srcRect/>
          <a:stretch>
            <a:fillRect/>
          </a:stretch>
        </p:blipFill>
        <p:spPr bwMode="auto">
          <a:xfrm>
            <a:off x="5572125" y="285750"/>
            <a:ext cx="1000125" cy="8731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573</Words>
  <Application>Microsoft Office PowerPoint</Application>
  <PresentationFormat>On-screen Show (4:3)</PresentationFormat>
  <Paragraphs>48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Elizabethan England</vt:lpstr>
      <vt:lpstr>Stratford Upon Avon in 1600</vt:lpstr>
      <vt:lpstr>The Stratford Sentinel </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Birth</dc:title>
  <dc:creator>Eiger</dc:creator>
  <cp:lastModifiedBy>Partingtons</cp:lastModifiedBy>
  <cp:revision>46</cp:revision>
  <dcterms:created xsi:type="dcterms:W3CDTF">2010-03-28T20:47:10Z</dcterms:created>
  <dcterms:modified xsi:type="dcterms:W3CDTF">2011-10-31T20:39:08Z</dcterms:modified>
</cp:coreProperties>
</file>